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77" r:id="rId12"/>
    <p:sldId id="271" r:id="rId13"/>
    <p:sldId id="282" r:id="rId14"/>
    <p:sldId id="268" r:id="rId15"/>
    <p:sldId id="278" r:id="rId16"/>
    <p:sldId id="272" r:id="rId17"/>
    <p:sldId id="281" r:id="rId18"/>
    <p:sldId id="273" r:id="rId19"/>
    <p:sldId id="276" r:id="rId20"/>
    <p:sldId id="274" r:id="rId21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32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596C-179A-4BF4-AFDF-BD39404127A0}" type="datetimeFigureOut">
              <a:rPr lang="uk-UA" smtClean="0"/>
              <a:pPr/>
              <a:t>07.06.2023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B239D-6170-44EC-8B58-42901815A8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B239D-6170-44EC-8B58-42901815A8B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B239D-6170-44EC-8B58-42901815A8B3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B239D-6170-44EC-8B58-42901815A8B3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B239D-6170-44EC-8B58-42901815A8B3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42" y="1122623"/>
            <a:ext cx="7096009" cy="2388153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42" y="3602872"/>
            <a:ext cx="9499270" cy="8068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/>
        </p:nvSpPr>
        <p:spPr>
          <a:xfrm>
            <a:off x="0" y="4573059"/>
            <a:ext cx="12190413" cy="2286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02465C8-266D-104C-9C49-323DF4A8277E}"/>
              </a:ext>
            </a:extLst>
          </p:cNvPr>
          <p:cNvSpPr/>
          <p:nvPr/>
        </p:nvSpPr>
        <p:spPr>
          <a:xfrm>
            <a:off x="583670" y="4961179"/>
            <a:ext cx="1551012" cy="155157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37979A1C-BF60-B345-A664-2E4F7A3461EB}"/>
              </a:ext>
            </a:extLst>
          </p:cNvPr>
          <p:cNvSpPr/>
          <p:nvPr/>
        </p:nvSpPr>
        <p:spPr>
          <a:xfrm>
            <a:off x="1" y="4573058"/>
            <a:ext cx="1118362" cy="1118767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58080B3E-915C-2D4C-8608-596E1BFD6387}"/>
              </a:ext>
            </a:extLst>
          </p:cNvPr>
          <p:cNvSpPr/>
          <p:nvPr/>
        </p:nvSpPr>
        <p:spPr>
          <a:xfrm>
            <a:off x="1" y="5740821"/>
            <a:ext cx="1118362" cy="1118767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/>
        </p:nvGrpSpPr>
        <p:grpSpPr>
          <a:xfrm>
            <a:off x="8263352" y="-3420"/>
            <a:ext cx="3927062" cy="3165755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/>
        </p:nvSpPr>
        <p:spPr>
          <a:xfrm>
            <a:off x="1" y="0"/>
            <a:ext cx="1167341" cy="116776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9E240E8A-950E-7946-826C-415CB5DACA43}"/>
              </a:ext>
            </a:extLst>
          </p:cNvPr>
          <p:cNvSpPr/>
          <p:nvPr/>
        </p:nvSpPr>
        <p:spPr>
          <a:xfrm>
            <a:off x="11023072" y="4581769"/>
            <a:ext cx="1167341" cy="2277819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/>
        </p:nvSpPr>
        <p:spPr>
          <a:xfrm flipH="1">
            <a:off x="8579779" y="1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/>
        </p:nvSpPr>
        <p:spPr>
          <a:xfrm rot="5400000" flipH="1">
            <a:off x="-652" y="3248301"/>
            <a:ext cx="3611940" cy="361063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41" y="2088045"/>
            <a:ext cx="9777909" cy="336759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170079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41" y="2528789"/>
            <a:ext cx="4662833" cy="28292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/>
        </p:nvSpPr>
        <p:spPr>
          <a:xfrm flipH="1">
            <a:off x="8579779" y="1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/>
        </p:nvSpPr>
        <p:spPr>
          <a:xfrm flipH="1">
            <a:off x="8579779" y="3247648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/>
        </p:nvSpPr>
        <p:spPr>
          <a:xfrm>
            <a:off x="1" y="0"/>
            <a:ext cx="933734" cy="934072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/>
        </p:nvGrpSpPr>
        <p:grpSpPr>
          <a:xfrm>
            <a:off x="8081040" y="5592198"/>
            <a:ext cx="1572175" cy="1267390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2417" y="2528789"/>
            <a:ext cx="4662833" cy="28292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341" y="2006153"/>
            <a:ext cx="4662833" cy="52263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2417" y="2006153"/>
            <a:ext cx="4662833" cy="52263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39" y="2526903"/>
            <a:ext cx="3218269" cy="28292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/>
        </p:nvSpPr>
        <p:spPr>
          <a:xfrm rot="5400000">
            <a:off x="8579126" y="653"/>
            <a:ext cx="3611940" cy="361063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/>
        </p:nvSpPr>
        <p:spPr>
          <a:xfrm>
            <a:off x="-2364" y="3247648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/>
        </p:nvSpPr>
        <p:spPr>
          <a:xfrm rot="5400000" flipH="1">
            <a:off x="11256510" y="5925685"/>
            <a:ext cx="934072" cy="933734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/>
        </p:nvGrpSpPr>
        <p:grpSpPr>
          <a:xfrm>
            <a:off x="2587080" y="5592198"/>
            <a:ext cx="1572175" cy="1267390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176688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78" y="2526903"/>
            <a:ext cx="3172866" cy="28292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341" y="2004268"/>
            <a:ext cx="3172865" cy="52263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178" y="2004268"/>
            <a:ext cx="3172865" cy="52263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9015" y="2526903"/>
            <a:ext cx="3172866" cy="28292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9016" y="2004268"/>
            <a:ext cx="3172865" cy="52263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42" y="1122623"/>
            <a:ext cx="6219468" cy="2388153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42" y="3602873"/>
            <a:ext cx="6219467" cy="224773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/>
        </p:nvSpPr>
        <p:spPr>
          <a:xfrm>
            <a:off x="8263350" y="0"/>
            <a:ext cx="3927063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/>
        </p:nvGrpSpPr>
        <p:grpSpPr>
          <a:xfrm>
            <a:off x="8263352" y="3686793"/>
            <a:ext cx="3927062" cy="317959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/>
        </p:nvSpPr>
        <p:spPr>
          <a:xfrm>
            <a:off x="1" y="0"/>
            <a:ext cx="1167341" cy="116776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9563C76-BC00-DE47-88F5-C24D3CE3325A}"/>
              </a:ext>
            </a:extLst>
          </p:cNvPr>
          <p:cNvSpPr/>
          <p:nvPr/>
        </p:nvSpPr>
        <p:spPr>
          <a:xfrm>
            <a:off x="10226883" y="-1"/>
            <a:ext cx="1963531" cy="3179592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41" y="2017934"/>
            <a:ext cx="9777909" cy="336759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/>
        </p:nvSpPr>
        <p:spPr>
          <a:xfrm flipH="1">
            <a:off x="8579779" y="1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/>
        </p:nvSpPr>
        <p:spPr>
          <a:xfrm flipH="1">
            <a:off x="8579779" y="3247648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/>
        </p:nvSpPr>
        <p:spPr>
          <a:xfrm>
            <a:off x="1" y="0"/>
            <a:ext cx="933734" cy="934072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/>
        </p:nvGrpSpPr>
        <p:grpSpPr>
          <a:xfrm>
            <a:off x="8081040" y="5592198"/>
            <a:ext cx="1572175" cy="1267390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/>
        </p:nvSpPr>
        <p:spPr>
          <a:xfrm>
            <a:off x="0" y="2286531"/>
            <a:ext cx="12207233" cy="457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/>
        </p:nvSpPr>
        <p:spPr>
          <a:xfrm flipH="1">
            <a:off x="8596599" y="3247648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/>
        </p:nvSpPr>
        <p:spPr>
          <a:xfrm>
            <a:off x="1" y="0"/>
            <a:ext cx="933734" cy="934072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/>
        </p:nvSpPr>
        <p:spPr>
          <a:xfrm rot="5400000" flipH="1" flipV="1">
            <a:off x="10342341" y="438455"/>
            <a:ext cx="2286528" cy="1409617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341" y="2653782"/>
            <a:ext cx="9777910" cy="343727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990" y="6357822"/>
            <a:ext cx="1604473" cy="36521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067EACEC-C2DD-EA42-8504-176673AD1F20}"/>
              </a:ext>
            </a:extLst>
          </p:cNvPr>
          <p:cNvSpPr/>
          <p:nvPr/>
        </p:nvSpPr>
        <p:spPr>
          <a:xfrm>
            <a:off x="0" y="0"/>
            <a:ext cx="8024445" cy="6859588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342" y="1059645"/>
            <a:ext cx="6245099" cy="2388153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42" y="3539895"/>
            <a:ext cx="6245099" cy="140642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89843C7E-5704-7A46-8974-F3BFA42E7310}"/>
              </a:ext>
            </a:extLst>
          </p:cNvPr>
          <p:cNvGrpSpPr/>
          <p:nvPr/>
        </p:nvGrpSpPr>
        <p:grpSpPr>
          <a:xfrm rot="16200000">
            <a:off x="8284902" y="2208148"/>
            <a:ext cx="3033053" cy="244329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0B179973-08D2-EF40-B516-35E75E906394}"/>
              </a:ext>
            </a:extLst>
          </p:cNvPr>
          <p:cNvSpPr/>
          <p:nvPr/>
        </p:nvSpPr>
        <p:spPr>
          <a:xfrm flipH="1">
            <a:off x="8579779" y="1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6C811FF3-E48A-194D-8022-65F8C3A17449}"/>
              </a:ext>
            </a:extLst>
          </p:cNvPr>
          <p:cNvSpPr/>
          <p:nvPr/>
        </p:nvSpPr>
        <p:spPr>
          <a:xfrm flipH="1">
            <a:off x="8579779" y="3247648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41" y="2088045"/>
            <a:ext cx="9777909" cy="336759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/>
        </p:nvSpPr>
        <p:spPr>
          <a:xfrm flipH="1">
            <a:off x="8579779" y="1"/>
            <a:ext cx="3610634" cy="361194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/>
        </p:nvSpPr>
        <p:spPr>
          <a:xfrm rot="5400000" flipH="1">
            <a:off x="-652" y="3248301"/>
            <a:ext cx="3611940" cy="361063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170079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ABA2A58C-57B7-834C-8F5C-3299322411B1}"/>
              </a:ext>
            </a:extLst>
          </p:cNvPr>
          <p:cNvGrpSpPr/>
          <p:nvPr/>
        </p:nvGrpSpPr>
        <p:grpSpPr>
          <a:xfrm rot="16200000">
            <a:off x="10770575" y="152906"/>
            <a:ext cx="1572744" cy="1266932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41" y="381089"/>
            <a:ext cx="9777910" cy="1325870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41" y="2088047"/>
            <a:ext cx="9777909" cy="336759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170079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955" y="6357822"/>
            <a:ext cx="1657507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87" y="1684728"/>
            <a:ext cx="8593439" cy="281111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51" y="519526"/>
            <a:ext cx="1364119" cy="1094774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0917" y="4495254"/>
            <a:ext cx="3511093" cy="67960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7724" y="3400480"/>
            <a:ext cx="1364119" cy="1094774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8C225EC-F6EF-1144-834A-F0B91974AA41}"/>
              </a:ext>
            </a:extLst>
          </p:cNvPr>
          <p:cNvSpPr/>
          <p:nvPr/>
        </p:nvSpPr>
        <p:spPr>
          <a:xfrm>
            <a:off x="0" y="-1664"/>
            <a:ext cx="9855729" cy="68612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3" y="381089"/>
            <a:ext cx="8400530" cy="1325870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1" y="2228274"/>
            <a:ext cx="1200218" cy="12015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075" y="2426962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074" y="2812297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098" y="2228274"/>
            <a:ext cx="1200218" cy="12015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9923" y="2423126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922" y="2808461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331" y="4255258"/>
            <a:ext cx="1200218" cy="12015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075" y="4499834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074" y="4885170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098" y="4255258"/>
            <a:ext cx="1200218" cy="12015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9923" y="4499834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9922" y="4885170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51" y="6357822"/>
            <a:ext cx="1569599" cy="36521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0732" y="6357822"/>
            <a:ext cx="4114264" cy="36521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50" y="6357822"/>
            <a:ext cx="1167343" cy="36521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AAB3BC7E-B34F-EF47-B125-1574C5484E22}"/>
              </a:ext>
            </a:extLst>
          </p:cNvPr>
          <p:cNvSpPr/>
          <p:nvPr/>
        </p:nvSpPr>
        <p:spPr>
          <a:xfrm rot="16200000" flipV="1">
            <a:off x="9498363" y="355704"/>
            <a:ext cx="1882077" cy="116734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7CBC82D0-4F72-C649-8B7F-D4B087957B6C}"/>
              </a:ext>
            </a:extLst>
          </p:cNvPr>
          <p:cNvSpPr/>
          <p:nvPr/>
        </p:nvSpPr>
        <p:spPr>
          <a:xfrm flipH="1">
            <a:off x="10865022" y="1880413"/>
            <a:ext cx="1325390" cy="132587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9383F23A-D872-2A4C-B386-A9D269BE694D}"/>
              </a:ext>
            </a:extLst>
          </p:cNvPr>
          <p:cNvSpPr/>
          <p:nvPr/>
        </p:nvSpPr>
        <p:spPr>
          <a:xfrm>
            <a:off x="11023072" y="-1664"/>
            <a:ext cx="1167342" cy="1882077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21FFDB-AAE2-5943-97A1-82D66AE05DB4}"/>
              </a:ext>
            </a:extLst>
          </p:cNvPr>
          <p:cNvSpPr/>
          <p:nvPr/>
        </p:nvSpPr>
        <p:spPr>
          <a:xfrm>
            <a:off x="10332746" y="2738386"/>
            <a:ext cx="1380650" cy="13811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2E58EEF7-63CA-A845-BAC4-9D3BE05918B5}"/>
              </a:ext>
            </a:extLst>
          </p:cNvPr>
          <p:cNvSpPr/>
          <p:nvPr/>
        </p:nvSpPr>
        <p:spPr>
          <a:xfrm rot="16200000" flipH="1">
            <a:off x="10665703" y="5334879"/>
            <a:ext cx="1882077" cy="116734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757A4624-D8ED-2E4B-AF8C-00DFA6A72D5F}"/>
              </a:ext>
            </a:extLst>
          </p:cNvPr>
          <p:cNvSpPr/>
          <p:nvPr/>
        </p:nvSpPr>
        <p:spPr>
          <a:xfrm flipV="1">
            <a:off x="9855730" y="3652351"/>
            <a:ext cx="1325390" cy="1325870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DF312EF8-91BE-5946-BE31-8CFE107A2FEA}"/>
              </a:ext>
            </a:extLst>
          </p:cNvPr>
          <p:cNvSpPr/>
          <p:nvPr/>
        </p:nvSpPr>
        <p:spPr>
          <a:xfrm flipH="1" flipV="1">
            <a:off x="9855730" y="4977512"/>
            <a:ext cx="1167342" cy="1882077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2" y="381089"/>
            <a:ext cx="10676752" cy="1325870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2" y="2069213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333" y="2995238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32" y="3380573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936" y="2069213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937" y="2995238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936" y="3380573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7541" y="2069213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7542" y="2995238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7541" y="3380573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6145" y="2069213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6146" y="2995238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145" y="3380573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332" y="411950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333" y="5045530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332" y="5430865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936" y="411950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937" y="5045530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936" y="5430865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7541" y="411950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7542" y="5045530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7541" y="5430865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6145" y="411950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6146" y="5045530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145" y="5430865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51" y="381089"/>
            <a:ext cx="11428512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51" y="1826048"/>
            <a:ext cx="11428512" cy="435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5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662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mof.gov.ua/uk/the-reform-of-educa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nszu.gov.ua/e-data/dashboard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decentralization.gov.ua/news/14281?page=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region.gov.ua/wp-content/uploads/2022/12/metodychni-rekomendacziyi-.pdf" TargetMode="External"/><Relationship Id="rId3" Type="http://schemas.openxmlformats.org/officeDocument/2006/relationships/hyperlink" Target="https://zakon.rada.gov.ua/laws/show/2389-20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zakon.rada.gov.ua/laws/show/280/97-%D0%B2%D1%8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resident.gov.ua/documents/7222019-29825" TargetMode="External"/><Relationship Id="rId5" Type="http://schemas.openxmlformats.org/officeDocument/2006/relationships/hyperlink" Target="https://zakon.rada.gov.ua/laws/show/2354-19" TargetMode="External"/><Relationship Id="rId4" Type="http://schemas.openxmlformats.org/officeDocument/2006/relationships/hyperlink" Target="https://zakon.rada.gov.ua/laws/show/156-19" TargetMode="External"/><Relationship Id="rId9" Type="http://schemas.openxmlformats.org/officeDocument/2006/relationships/hyperlink" Target="https://zakon.rada.gov.ua/laws/show/695-2020-%D0%B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7435C3-0B59-41DE-9EBF-73E60D800B68}"/>
              </a:ext>
            </a:extLst>
          </p:cNvPr>
          <p:cNvSpPr txBox="1"/>
          <p:nvPr/>
        </p:nvSpPr>
        <p:spPr>
          <a:xfrm>
            <a:off x="1199301" y="5734584"/>
            <a:ext cx="8124370" cy="38625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defRPr/>
            </a:pP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29  травня  2023 року</a:t>
            </a:r>
            <a:endParaRPr lang="de-DE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9395EA9-44E6-4251-9806-901CBD12BBFB}"/>
              </a:ext>
            </a:extLst>
          </p:cNvPr>
          <p:cNvSpPr txBox="1">
            <a:spLocks/>
          </p:cNvSpPr>
          <p:nvPr/>
        </p:nvSpPr>
        <p:spPr>
          <a:xfrm>
            <a:off x="3791250" y="2949630"/>
            <a:ext cx="7775852" cy="20437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1" i="0" kern="1200">
                <a:solidFill>
                  <a:schemeClr val="bg1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2027 року</a:t>
            </a:r>
          </a:p>
        </p:txBody>
      </p:sp>
      <p:pic>
        <p:nvPicPr>
          <p:cNvPr id="9" name="Picture 2" descr="Герб міста Нетіш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22" y="1337403"/>
            <a:ext cx="3167940" cy="41831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4">
            <a:extLst>
              <a:ext uri="{FF2B5EF4-FFF2-40B4-BE49-F238E27FC236}">
                <a16:creationId xmlns:a16="http://schemas.microsoft.com/office/drawing/2014/main" xmlns="" id="{0F4993D8-7309-483A-B3C4-464AE884A479}"/>
              </a:ext>
            </a:extLst>
          </p:cNvPr>
          <p:cNvSpPr/>
          <p:nvPr/>
        </p:nvSpPr>
        <p:spPr>
          <a:xfrm>
            <a:off x="4285459" y="5060298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3A4DC60-C04F-4C9F-9517-0EC03D8632CF}"/>
              </a:ext>
            </a:extLst>
          </p:cNvPr>
          <p:cNvSpPr/>
          <p:nvPr/>
        </p:nvSpPr>
        <p:spPr>
          <a:xfrm>
            <a:off x="0" y="0"/>
            <a:ext cx="35029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B6FE4F67-566E-4E09-A39A-E9C502A05634}"/>
              </a:ext>
            </a:extLst>
          </p:cNvPr>
          <p:cNvSpPr/>
          <p:nvPr/>
        </p:nvSpPr>
        <p:spPr>
          <a:xfrm>
            <a:off x="4285459" y="1651765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xmlns="" id="{98C17B94-22AC-4007-8CDC-73E25C0ABE16}"/>
              </a:ext>
            </a:extLst>
          </p:cNvPr>
          <p:cNvSpPr/>
          <p:nvPr/>
        </p:nvSpPr>
        <p:spPr>
          <a:xfrm>
            <a:off x="4260371" y="2799564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xmlns="" id="{DE157FF3-8CF7-4A7D-A5E5-D66399C1D7C0}"/>
              </a:ext>
            </a:extLst>
          </p:cNvPr>
          <p:cNvSpPr/>
          <p:nvPr/>
        </p:nvSpPr>
        <p:spPr>
          <a:xfrm>
            <a:off x="4285459" y="3910577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1B4CC1E-8919-41FB-A781-D23E4B026568}"/>
              </a:ext>
            </a:extLst>
          </p:cNvPr>
          <p:cNvSpPr txBox="1">
            <a:spLocks/>
          </p:cNvSpPr>
          <p:nvPr/>
        </p:nvSpPr>
        <p:spPr>
          <a:xfrm>
            <a:off x="5220095" y="1707105"/>
            <a:ext cx="6547836" cy="5938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аналіз  зовнішнього  оточення  громади та </a:t>
            </a:r>
          </a:p>
          <a:p>
            <a:pPr fontAlgn="base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виявлення потенційних можливостей зростання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Montserrat"/>
                <a:cs typeface="Arial"/>
              </a:rPr>
              <a:t>​</a:t>
            </a:r>
          </a:p>
        </p:txBody>
      </p:sp>
      <p:pic>
        <p:nvPicPr>
          <p:cNvPr id="10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39DB2B2-F017-4B6D-85E5-0015047A83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109" y="2628786"/>
            <a:ext cx="946591" cy="946590"/>
          </a:xfrm>
          <a:prstGeom prst="rect">
            <a:avLst/>
          </a:prstGeom>
        </p:spPr>
      </p:pic>
      <p:pic>
        <p:nvPicPr>
          <p:cNvPr id="11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F8913202-6979-48A8-B703-640E62A2A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379" y="1523533"/>
            <a:ext cx="946591" cy="946590"/>
          </a:xfrm>
          <a:prstGeom prst="rect">
            <a:avLst/>
          </a:prstGeom>
        </p:spPr>
      </p:pic>
      <p:pic>
        <p:nvPicPr>
          <p:cNvPr id="12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1F1C7E33-ADC0-4C3E-AC8B-F466E15766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8638" y="3751914"/>
            <a:ext cx="946591" cy="946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65EB0-86C2-491C-8385-6AECEE496BAA}"/>
              </a:ext>
            </a:extLst>
          </p:cNvPr>
          <p:cNvSpPr txBox="1"/>
          <p:nvPr/>
        </p:nvSpPr>
        <p:spPr>
          <a:xfrm>
            <a:off x="-25474" y="2305615"/>
            <a:ext cx="3657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ЧОМУ ВАЖЛИВИЙ СОЦІАЛЬНО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ЕКОНОМІЧНИЙ АНАЛІЗ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(СЕА)?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A34FBFB-DE98-4174-AEB9-4464EC1B0AC5}"/>
              </a:ext>
            </a:extLst>
          </p:cNvPr>
          <p:cNvSpPr txBox="1">
            <a:spLocks/>
          </p:cNvSpPr>
          <p:nvPr/>
        </p:nvSpPr>
        <p:spPr>
          <a:xfrm>
            <a:off x="5221684" y="2869516"/>
            <a:ext cx="6546249" cy="5938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виявлення стратегічних проблем всередині </a:t>
            </a:r>
          </a:p>
          <a:p>
            <a:pPr algn="l" rtl="0" fontAlgn="base"/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uk-UA" sz="180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​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57FEB0C-5011-4726-B4D0-551BFA5A1094}"/>
              </a:ext>
            </a:extLst>
          </p:cNvPr>
          <p:cNvSpPr txBox="1">
            <a:spLocks/>
          </p:cNvSpPr>
          <p:nvPr/>
        </p:nvSpPr>
        <p:spPr>
          <a:xfrm>
            <a:off x="5261437" y="4083229"/>
            <a:ext cx="6506491" cy="5938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важливий документ для SWOT- аналізу</a:t>
            </a: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Montserrat"/>
                <a:cs typeface="Arial"/>
              </a:rPr>
              <a:t> </a:t>
            </a:r>
            <a:endParaRPr lang="uk-UA" sz="1800" b="1" dirty="0">
              <a:latin typeface="Montserrat"/>
              <a:cs typeface="Arial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AB0CAB19-B8CF-245C-16AB-38AAC78700F9}"/>
              </a:ext>
            </a:extLst>
          </p:cNvPr>
          <p:cNvSpPr txBox="1">
            <a:spLocks/>
          </p:cNvSpPr>
          <p:nvPr/>
        </p:nvSpPr>
        <p:spPr>
          <a:xfrm>
            <a:off x="5263711" y="5178178"/>
            <a:ext cx="6605268" cy="6362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довідкові дані для оцінки </a:t>
            </a:r>
            <a:r>
              <a:rPr lang="uk-UA" sz="1800" i="0" u="none" strike="noStrike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uk-UA" sz="180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планами дій</a:t>
            </a:r>
            <a:r>
              <a:rPr lang="uk-UA" sz="180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​</a:t>
            </a:r>
          </a:p>
        </p:txBody>
      </p:sp>
      <p:pic>
        <p:nvPicPr>
          <p:cNvPr id="17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DD513319-1F1A-4EC7-4F26-F1C35B943C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638" y="4931476"/>
            <a:ext cx="946591" cy="9465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670" y="477466"/>
            <a:ext cx="579773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0A6B2078-F977-4782-B388-3C42729BCB0E}"/>
              </a:ext>
            </a:extLst>
          </p:cNvPr>
          <p:cNvSpPr txBox="1">
            <a:spLocks/>
          </p:cNvSpPr>
          <p:nvPr/>
        </p:nvSpPr>
        <p:spPr>
          <a:xfrm>
            <a:off x="5015854" y="117426"/>
            <a:ext cx="24475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ШАБЛОН СЕА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189" y="333450"/>
            <a:ext cx="110172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1.Історичний розвиток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Управління культури;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Географічне розташування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      «Центр туризму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краєзнавства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3.Природно-ресурсний потенціал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земельних ресурсів та охорони навколишнього природного середовища, «Центр туризму і краєзнавства учнівської молоді», відділ містобудування та архітектури:  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3.1. Земельні ресурси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земельних ресурсів та охорони навколишнього природного середовища, «Центр туризму і краєзнавства учнівської молоді», відділ містобудування та архітектури;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3.2. Клімат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земельних ресурсів та охорони навколишнього природного середовища, «Центр туризму і краєзнавства учнівської молоді», відділ містобудування та архітектури; 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3.3. Природні ресурси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земельних ресурсів та охорони навколишнього природного середовища, «Центр туризму і краєзнавства учнівської молоді», відділ містобудування та архітектури; 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3.4. Стан довкілля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земельних ресурсів та охорони навколишнього природного середовища, «Центр туризму і краєзнавства учнівської молоді», відділ містобудування та архітектури; 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4.Характеристика населення та трудових ресурсів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Відділ економіки :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4.1. Чисельність населення і демографічна ситуація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Відділ економіки ;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4.2. Зайнятість населення та безробіття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Центр зайнятості ;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4.3. Доходи населення і заробітна плата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економіки ;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4135" y="155163"/>
            <a:ext cx="11567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5. Наявна інфраструктура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КП НМР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Агенція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5.1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 Транспортна інфраструктура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благоустрою та житлово-комунального господарства; 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5.2. Житлово-комунальне господарство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благоустрою та житлово-комунального господарства; </a:t>
            </a:r>
          </a:p>
          <a:p>
            <a:pPr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5.3. Поштова інфраструктура та зв’язок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НМР «Агенція місцевого розвитку»;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 Соціальна інфраструктура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КП НМР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Агенція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5.4.1. Мережа закладів освіти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Управління освіти;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5.4.2. Мережа закладів охорони здоров’я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КНП НМР «СМСЧ м.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Нетішин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НМР «Центр ПМСД»;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5.4.3. Мережа закладів культури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Управління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культури, Відділ молоді та спорту;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5.4.4. Соціальні послуги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Управління соціального захисту населення;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5.4.5. Адміністративні послуги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Центр надання адміністративних послуг; </a:t>
            </a:r>
          </a:p>
          <a:p>
            <a:pPr algn="just">
              <a:lnSpc>
                <a:spcPct val="150000"/>
              </a:lnSpc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5.5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 Інфраструктура туризму, торгівлі та послуг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торгівлі та закупівель,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НМР «Агенція місцевого розвитку»;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6. Містобудівна документація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містобудування та архітектури;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7. Відповідність регіональній стратегії розвитку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Робоча група;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8. Економічний розвиток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економіки 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9. Фінансовий стан та бюджет територіальної громади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Фінансове управління 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10. Органи управління громадою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Загальний відділ;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11. Органи самоорганізації населення та громадських об’єднань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Відділ з організаційних питань; </a:t>
            </a:r>
          </a:p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12. Результати опитування заінтересованих сторін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КП НМР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Агенція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8399462" y="2133650"/>
            <a:ext cx="2920458" cy="12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4799062" y="2133650"/>
            <a:ext cx="2920458" cy="12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8471470" y="4149874"/>
            <a:ext cx="292045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4727054" y="4149874"/>
            <a:ext cx="292045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910630" y="4149874"/>
            <a:ext cx="292045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5" name="Oval 76">
            <a:extLst>
              <a:ext uri="{FF2B5EF4-FFF2-40B4-BE49-F238E27FC236}">
                <a16:creationId xmlns:a16="http://schemas.microsoft.com/office/drawing/2014/main" xmlns="" id="{59B23D50-DF55-4A0B-842D-20E1A5139FEF}"/>
              </a:ext>
            </a:extLst>
          </p:cNvPr>
          <p:cNvSpPr/>
          <p:nvPr/>
        </p:nvSpPr>
        <p:spPr>
          <a:xfrm>
            <a:off x="4867033" y="3759767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3241A72-E4DC-4374-B166-1653934BCBA2}"/>
              </a:ext>
            </a:extLst>
          </p:cNvPr>
          <p:cNvSpPr/>
          <p:nvPr/>
        </p:nvSpPr>
        <p:spPr>
          <a:xfrm>
            <a:off x="942500" y="2133650"/>
            <a:ext cx="2920458" cy="12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0FB3A423-BA31-4369-B7FC-80CD08D08FA4}"/>
              </a:ext>
            </a:extLst>
          </p:cNvPr>
          <p:cNvSpPr txBox="1">
            <a:spLocks/>
          </p:cNvSpPr>
          <p:nvPr/>
        </p:nvSpPr>
        <p:spPr>
          <a:xfrm>
            <a:off x="1071931" y="2421682"/>
            <a:ext cx="2719020" cy="804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збір даних та створення бази даних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xmlns="" id="{2020F630-3E8C-45F8-B680-CB7E12A15112}"/>
              </a:ext>
            </a:extLst>
          </p:cNvPr>
          <p:cNvSpPr/>
          <p:nvPr/>
        </p:nvSpPr>
        <p:spPr>
          <a:xfrm>
            <a:off x="1071930" y="1567783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1" descr="Logo, icon&#10;&#10;Description automatically generated">
            <a:extLst>
              <a:ext uri="{FF2B5EF4-FFF2-40B4-BE49-F238E27FC236}">
                <a16:creationId xmlns:a16="http://schemas.microsoft.com/office/drawing/2014/main" xmlns="" id="{7B1346CD-06AF-467B-87BF-540521030B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630" y="1413570"/>
            <a:ext cx="946800" cy="9468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9DF4067-6BE7-4C96-B4BD-5E7539F827F1}"/>
              </a:ext>
            </a:extLst>
          </p:cNvPr>
          <p:cNvSpPr txBox="1">
            <a:spLocks/>
          </p:cNvSpPr>
          <p:nvPr/>
        </p:nvSpPr>
        <p:spPr>
          <a:xfrm>
            <a:off x="4794045" y="2349674"/>
            <a:ext cx="2957345" cy="8763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порівняльний аналіз даних за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попередніх років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9BBDC5F5-FCD2-496B-86AE-0F7C8BA25075}"/>
              </a:ext>
            </a:extLst>
          </p:cNvPr>
          <p:cNvSpPr txBox="1">
            <a:spLocks/>
          </p:cNvSpPr>
          <p:nvPr/>
        </p:nvSpPr>
        <p:spPr>
          <a:xfrm>
            <a:off x="8433275" y="2205658"/>
            <a:ext cx="2918516" cy="97460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порівняльний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аналіз із середньообласними показниками та сусідніми громадами 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F8E08F78-1B1F-4EA5-AC7A-7C9A4D69EFE6}"/>
              </a:ext>
            </a:extLst>
          </p:cNvPr>
          <p:cNvSpPr txBox="1">
            <a:spLocks/>
          </p:cNvSpPr>
          <p:nvPr/>
        </p:nvSpPr>
        <p:spPr>
          <a:xfrm>
            <a:off x="8588165" y="4495191"/>
            <a:ext cx="2907641" cy="87881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визначення відповідальних та дедлайну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C2E540A-A388-44AE-BC00-0FB85CBDDD77}"/>
              </a:ext>
            </a:extLst>
          </p:cNvPr>
          <p:cNvSpPr txBox="1">
            <a:spLocks/>
          </p:cNvSpPr>
          <p:nvPr/>
        </p:nvSpPr>
        <p:spPr>
          <a:xfrm>
            <a:off x="4816217" y="4509914"/>
            <a:ext cx="2791157" cy="82129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висновки/підсумки по кожній сфері/розділу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0AAFBAF6-510C-48B1-A525-963DDF9AC95B}"/>
              </a:ext>
            </a:extLst>
          </p:cNvPr>
          <p:cNvSpPr txBox="1">
            <a:spLocks/>
          </p:cNvSpPr>
          <p:nvPr/>
        </p:nvSpPr>
        <p:spPr>
          <a:xfrm>
            <a:off x="1076544" y="4399880"/>
            <a:ext cx="3291493" cy="931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>
              <a:latin typeface="Montserrat Light" panose="00000400000000000000" pitchFamily="2" charset="-52"/>
            </a:endParaRPr>
          </a:p>
        </p:txBody>
      </p:sp>
      <p:sp>
        <p:nvSpPr>
          <p:cNvPr id="19" name="Oval 50">
            <a:extLst>
              <a:ext uri="{FF2B5EF4-FFF2-40B4-BE49-F238E27FC236}">
                <a16:creationId xmlns:a16="http://schemas.microsoft.com/office/drawing/2014/main" xmlns="" id="{03826726-3263-43F0-9EA4-C69CF027FC90}"/>
              </a:ext>
            </a:extLst>
          </p:cNvPr>
          <p:cNvSpPr/>
          <p:nvPr/>
        </p:nvSpPr>
        <p:spPr>
          <a:xfrm>
            <a:off x="4826036" y="1553155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51">
            <a:extLst>
              <a:ext uri="{FF2B5EF4-FFF2-40B4-BE49-F238E27FC236}">
                <a16:creationId xmlns:a16="http://schemas.microsoft.com/office/drawing/2014/main" xmlns="" id="{E113C958-098A-4049-8793-262155697F4A}"/>
              </a:ext>
            </a:extLst>
          </p:cNvPr>
          <p:cNvSpPr/>
          <p:nvPr/>
        </p:nvSpPr>
        <p:spPr>
          <a:xfrm>
            <a:off x="8661125" y="3760611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619DCF5F-F048-40CA-BC09-3A5C78F74C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046" y="1413570"/>
            <a:ext cx="946591" cy="946590"/>
          </a:xfrm>
          <a:prstGeom prst="rect">
            <a:avLst/>
          </a:prstGeom>
        </p:spPr>
      </p:pic>
      <p:pic>
        <p:nvPicPr>
          <p:cNvPr id="22" name="Picture 53" descr="Logo&#10;&#10;Description automatically generated">
            <a:extLst>
              <a:ext uri="{FF2B5EF4-FFF2-40B4-BE49-F238E27FC236}">
                <a16:creationId xmlns:a16="http://schemas.microsoft.com/office/drawing/2014/main" xmlns="" id="{B4EA94D1-CDE4-4ADA-92DF-6F46C3123C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6158" y="3635332"/>
            <a:ext cx="946591" cy="946590"/>
          </a:xfrm>
          <a:prstGeom prst="rect">
            <a:avLst/>
          </a:prstGeom>
        </p:spPr>
      </p:pic>
      <p:sp>
        <p:nvSpPr>
          <p:cNvPr id="23" name="Oval 71">
            <a:extLst>
              <a:ext uri="{FF2B5EF4-FFF2-40B4-BE49-F238E27FC236}">
                <a16:creationId xmlns:a16="http://schemas.microsoft.com/office/drawing/2014/main" xmlns="" id="{3F3F8D25-3484-4FCE-8C37-306AADB9DB48}"/>
              </a:ext>
            </a:extLst>
          </p:cNvPr>
          <p:cNvSpPr/>
          <p:nvPr/>
        </p:nvSpPr>
        <p:spPr>
          <a:xfrm>
            <a:off x="1071930" y="3721162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72" descr="Logo, icon&#10;&#10;Description automatically generated">
            <a:extLst>
              <a:ext uri="{FF2B5EF4-FFF2-40B4-BE49-F238E27FC236}">
                <a16:creationId xmlns:a16="http://schemas.microsoft.com/office/drawing/2014/main" xmlns="" id="{B291C87E-85D2-410A-9961-973084DCE9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989" y="3611598"/>
            <a:ext cx="946800" cy="946800"/>
          </a:xfrm>
          <a:prstGeom prst="rect">
            <a:avLst/>
          </a:prstGeom>
        </p:spPr>
      </p:pic>
      <p:sp>
        <p:nvSpPr>
          <p:cNvPr id="25" name="Oval 74">
            <a:extLst>
              <a:ext uri="{FF2B5EF4-FFF2-40B4-BE49-F238E27FC236}">
                <a16:creationId xmlns:a16="http://schemas.microsoft.com/office/drawing/2014/main" xmlns="" id="{3A3C687C-0316-492A-8311-829D51A06B9F}"/>
              </a:ext>
            </a:extLst>
          </p:cNvPr>
          <p:cNvSpPr/>
          <p:nvPr/>
        </p:nvSpPr>
        <p:spPr>
          <a:xfrm>
            <a:off x="8661125" y="1490201"/>
            <a:ext cx="678712" cy="678712"/>
          </a:xfrm>
          <a:prstGeom prst="ellipse">
            <a:avLst/>
          </a:prstGeom>
          <a:solidFill>
            <a:srgbClr val="1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75" descr="Logo&#10;&#10;Description automatically generated">
            <a:extLst>
              <a:ext uri="{FF2B5EF4-FFF2-40B4-BE49-F238E27FC236}">
                <a16:creationId xmlns:a16="http://schemas.microsoft.com/office/drawing/2014/main" xmlns="" id="{671D8B0A-1352-4DC2-A4AB-6437A8171F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3478" y="1341562"/>
            <a:ext cx="946591" cy="946590"/>
          </a:xfrm>
          <a:prstGeom prst="rect">
            <a:avLst/>
          </a:prstGeom>
        </p:spPr>
      </p:pic>
      <p:pic>
        <p:nvPicPr>
          <p:cNvPr id="27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8531C6B-E5BE-4D9C-AAE8-88D4D4EC4D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630" y="3563324"/>
            <a:ext cx="946591" cy="946590"/>
          </a:xfrm>
          <a:prstGeom prst="rect">
            <a:avLst/>
          </a:prstGeom>
        </p:spPr>
      </p:pic>
      <p:sp>
        <p:nvSpPr>
          <p:cNvPr id="28" name="Titel 3">
            <a:extLst>
              <a:ext uri="{FF2B5EF4-FFF2-40B4-BE49-F238E27FC236}">
                <a16:creationId xmlns:a16="http://schemas.microsoft.com/office/drawing/2014/main" xmlns="" id="{622D2A87-D6C1-4ABF-92DF-6D4EC535DABB}"/>
              </a:ext>
            </a:extLst>
          </p:cNvPr>
          <p:cNvSpPr txBox="1">
            <a:spLocks/>
          </p:cNvSpPr>
          <p:nvPr/>
        </p:nvSpPr>
        <p:spPr>
          <a:xfrm>
            <a:off x="1630710" y="473660"/>
            <a:ext cx="9582317" cy="10839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uk-UA" alt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РОЗСТАВЛЯЄМО </a:t>
            </a:r>
            <a:r>
              <a:rPr lang="uk-UA" alt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АКЦЕНТИ ПРИ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en-US" alt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СЕА</a:t>
            </a:r>
            <a:r>
              <a:rPr lang="uk-UA" altLang="uk-UA" dirty="0">
                <a:solidFill>
                  <a:srgbClr val="080808"/>
                </a:solidFill>
                <a:latin typeface="Montserrat Black" panose="00000A00000000000000" pitchFamily="2" charset="-52"/>
              </a:rPr>
              <a:t/>
            </a:r>
            <a:br>
              <a:rPr lang="uk-UA" altLang="uk-UA" dirty="0">
                <a:solidFill>
                  <a:srgbClr val="080808"/>
                </a:solidFill>
                <a:latin typeface="Montserrat Black" panose="00000A00000000000000" pitchFamily="2" charset="-52"/>
              </a:rPr>
            </a:br>
            <a:endParaRPr lang="de-DE" dirty="0">
              <a:solidFill>
                <a:srgbClr val="08080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808A31E3-9016-994B-06D8-BE795508E746}"/>
              </a:ext>
            </a:extLst>
          </p:cNvPr>
          <p:cNvSpPr txBox="1">
            <a:spLocks/>
          </p:cNvSpPr>
          <p:nvPr/>
        </p:nvSpPr>
        <p:spPr>
          <a:xfrm>
            <a:off x="1010977" y="4581922"/>
            <a:ext cx="2779973" cy="77309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графічна візуалізація даних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94F4793B-8753-4B9A-A66A-FDC2129DB633}"/>
              </a:ext>
            </a:extLst>
          </p:cNvPr>
          <p:cNvSpPr txBox="1">
            <a:spLocks/>
          </p:cNvSpPr>
          <p:nvPr/>
        </p:nvSpPr>
        <p:spPr>
          <a:xfrm>
            <a:off x="3094607" y="45418"/>
            <a:ext cx="6355383" cy="1179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uk-UA" altLang="uk-UA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ВІДКРИТІ ДАНІ</a:t>
            </a:r>
            <a:endParaRPr lang="de-DE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879B9E-644F-46A0-B5CC-D487527E3E20}"/>
              </a:ext>
            </a:extLst>
          </p:cNvPr>
          <p:cNvSpPr/>
          <p:nvPr/>
        </p:nvSpPr>
        <p:spPr>
          <a:xfrm>
            <a:off x="1447612" y="4391095"/>
            <a:ext cx="2733950" cy="159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77288A-FE9D-449A-BA57-1BDA5324DFBE}"/>
              </a:ext>
            </a:extLst>
          </p:cNvPr>
          <p:cNvSpPr/>
          <p:nvPr/>
        </p:nvSpPr>
        <p:spPr>
          <a:xfrm>
            <a:off x="8331926" y="4472419"/>
            <a:ext cx="2875848" cy="1549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>
              <a:solidFill>
                <a:srgbClr val="6D91CB"/>
              </a:solidFill>
              <a:latin typeface="Montserrat" panose="00000500000000000000" pitchFamily="2" charset="-52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1F689D5-E79E-4152-80AD-FF92AD4A7433}"/>
              </a:ext>
            </a:extLst>
          </p:cNvPr>
          <p:cNvSpPr/>
          <p:nvPr/>
        </p:nvSpPr>
        <p:spPr>
          <a:xfrm>
            <a:off x="4820607" y="4472419"/>
            <a:ext cx="2982900" cy="15121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all" dirty="0">
                <a:solidFill>
                  <a:srgbClr val="6D91CB"/>
                </a:solidFill>
                <a:latin typeface="Montserrat" panose="00000500000000000000" pitchFamily="2" charset="-52"/>
              </a:rPr>
              <a:t>Видатки на освіту</a:t>
            </a:r>
          </a:p>
          <a:p>
            <a:pPr algn="ctr"/>
            <a:endParaRPr lang="uk-UA" sz="1600" b="1" cap="all" dirty="0">
              <a:solidFill>
                <a:srgbClr val="6D91CB"/>
              </a:solidFill>
              <a:latin typeface="Montserrat" panose="00000500000000000000" pitchFamily="2" charset="-52"/>
            </a:endParaRPr>
          </a:p>
          <a:p>
            <a:pPr algn="ctr"/>
            <a:endParaRPr lang="uk-UA" sz="1600" b="1" cap="all" dirty="0">
              <a:solidFill>
                <a:srgbClr val="6D91CB"/>
              </a:solidFill>
              <a:latin typeface="Montserrat" panose="00000500000000000000" pitchFamily="2" charset="-52"/>
            </a:endParaRPr>
          </a:p>
          <a:p>
            <a:pPr algn="ctr"/>
            <a:r>
              <a:rPr lang="en-US" sz="1600" dirty="0">
                <a:solidFill>
                  <a:srgbClr val="6D91CB"/>
                </a:solidFill>
                <a:latin typeface="Montserrat" panose="00000500000000000000" pitchFamily="2" charset="-5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https://mof.gov.ua/uk/the-reform-of-education</a:t>
            </a:r>
            <a:endParaRPr lang="en-US" sz="1600" dirty="0">
              <a:solidFill>
                <a:srgbClr val="6D91CB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EFEEAB-36D2-4B42-A059-29B44695E5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1442" y="1357721"/>
            <a:ext cx="2966332" cy="6319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DBB9BD-08A5-48D1-A39C-DD2EDD4331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7807" y="2523702"/>
            <a:ext cx="2929967" cy="1554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E997BD-29B3-4876-AFA6-8215A5952F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0607" y="1125538"/>
            <a:ext cx="2988787" cy="11380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F5A04D-7FCB-414C-A0D4-B19757AB2C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6493" y="2543026"/>
            <a:ext cx="2982901" cy="15967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B84A94E-F882-47A7-9500-D23D88F900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8662" y="1989962"/>
            <a:ext cx="2982900" cy="2159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4A2B22-93D9-492A-AD37-9E1641531B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8662" y="1125538"/>
            <a:ext cx="3073632" cy="822862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E922E42-0131-491D-BFB2-DEF0173FF159}"/>
              </a:ext>
            </a:extLst>
          </p:cNvPr>
          <p:cNvSpPr/>
          <p:nvPr/>
        </p:nvSpPr>
        <p:spPr>
          <a:xfrm>
            <a:off x="1319782" y="4502150"/>
            <a:ext cx="2792126" cy="15029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cap="all" dirty="0">
                <a:solidFill>
                  <a:srgbClr val="6D91CB"/>
                </a:solidFill>
                <a:latin typeface="Montserrat" panose="00000500000000000000" pitchFamily="2" charset="-52"/>
              </a:rPr>
              <a:t>Основні фінансові показники громад</a:t>
            </a:r>
            <a:r>
              <a:rPr lang="en-US" sz="1600" b="1" cap="all" dirty="0">
                <a:solidFill>
                  <a:srgbClr val="6D91CB"/>
                </a:solidFill>
                <a:latin typeface="Montserrat" panose="00000500000000000000" pitchFamily="2" charset="-52"/>
              </a:rPr>
              <a:t> (</a:t>
            </a:r>
            <a:r>
              <a:rPr lang="uk-UA" sz="1600" b="1" cap="all" dirty="0">
                <a:solidFill>
                  <a:srgbClr val="6D91CB"/>
                </a:solidFill>
                <a:latin typeface="Montserrat" panose="00000500000000000000" pitchFamily="2" charset="-52"/>
              </a:rPr>
              <a:t>ОНОВЛЕНИЙ) </a:t>
            </a:r>
          </a:p>
          <a:p>
            <a:pPr algn="ctr"/>
            <a:endParaRPr lang="uk-UA" sz="1600" b="1" cap="all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algn="ctr"/>
            <a:r>
              <a:rPr lang="en-GB" sz="1200" b="1" cap="all" dirty="0">
                <a:solidFill>
                  <a:schemeClr val="bg1"/>
                </a:solidFill>
                <a:latin typeface="Montserrat" panose="00000500000000000000" pitchFamily="2" charset="-52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https://decentralization.gov.ua/news/14281?page=2</a:t>
            </a:r>
            <a:r>
              <a:rPr lang="uk-UA" sz="1200" b="1" cap="all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5578F44B-B08E-48A7-AA4C-8774C86BD963}"/>
              </a:ext>
            </a:extLst>
          </p:cNvPr>
          <p:cNvSpPr/>
          <p:nvPr/>
        </p:nvSpPr>
        <p:spPr>
          <a:xfrm>
            <a:off x="8430428" y="4544428"/>
            <a:ext cx="2921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cap="all" dirty="0">
                <a:solidFill>
                  <a:srgbClr val="6D91CB"/>
                </a:solidFill>
                <a:latin typeface="Montserrat" panose="00000500000000000000" pitchFamily="2" charset="-52"/>
              </a:rPr>
              <a:t>АНАЛІТИЧНІ ПАНЕЛІ (ДАШБОРДИ) </a:t>
            </a:r>
          </a:p>
          <a:p>
            <a:pPr algn="ctr"/>
            <a:endParaRPr lang="uk-UA" sz="1600" b="1" cap="all" dirty="0">
              <a:solidFill>
                <a:srgbClr val="6D91CB"/>
              </a:solidFill>
              <a:latin typeface="Montserrat" panose="00000500000000000000" pitchFamily="2" charset="-52"/>
            </a:endParaRPr>
          </a:p>
          <a:p>
            <a:pPr algn="ctr"/>
            <a:r>
              <a:rPr lang="uk-UA" sz="1600" u="sng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https://nszu.gov.ua/e-data/dashboard</a:t>
            </a:r>
            <a:r>
              <a:rPr lang="uk-UA" sz="16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cap="all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dirty="0">
              <a:solidFill>
                <a:srgbClr val="0070C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5;p16"/>
          <p:cNvSpPr txBox="1"/>
          <p:nvPr/>
        </p:nvSpPr>
        <p:spPr>
          <a:xfrm>
            <a:off x="1702718" y="3030886"/>
            <a:ext cx="9937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Опитування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громадян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smtClean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та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бізнесу</a:t>
            </a:r>
            <a:endParaRPr lang="ru-RU" sz="4800" b="1" dirty="0">
              <a:latin typeface="Times New Roman" pitchFamily="18" charset="0"/>
              <a:ea typeface="Montserrat Black"/>
              <a:cs typeface="Times New Roman" pitchFamily="18" charset="0"/>
              <a:sym typeface="Montserrat Black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4">
            <a:extLst>
              <a:ext uri="{FF2B5EF4-FFF2-40B4-BE49-F238E27FC236}">
                <a16:creationId xmlns:a16="http://schemas.microsoft.com/office/drawing/2014/main" xmlns="" id="{0F4993D8-7309-483A-B3C4-464AE884A479}"/>
              </a:ext>
            </a:extLst>
          </p:cNvPr>
          <p:cNvSpPr/>
          <p:nvPr/>
        </p:nvSpPr>
        <p:spPr>
          <a:xfrm>
            <a:off x="4285459" y="5060298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3A4DC60-C04F-4C9F-9517-0EC03D8632CF}"/>
              </a:ext>
            </a:extLst>
          </p:cNvPr>
          <p:cNvSpPr/>
          <p:nvPr/>
        </p:nvSpPr>
        <p:spPr>
          <a:xfrm>
            <a:off x="0" y="0"/>
            <a:ext cx="35029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B6FE4F67-566E-4E09-A39A-E9C502A05634}"/>
              </a:ext>
            </a:extLst>
          </p:cNvPr>
          <p:cNvSpPr/>
          <p:nvPr/>
        </p:nvSpPr>
        <p:spPr>
          <a:xfrm>
            <a:off x="4285459" y="1651765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xmlns="" id="{98C17B94-22AC-4007-8CDC-73E25C0ABE16}"/>
              </a:ext>
            </a:extLst>
          </p:cNvPr>
          <p:cNvSpPr/>
          <p:nvPr/>
        </p:nvSpPr>
        <p:spPr>
          <a:xfrm>
            <a:off x="4260371" y="2799564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xmlns="" id="{DE157FF3-8CF7-4A7D-A5E5-D66399C1D7C0}"/>
              </a:ext>
            </a:extLst>
          </p:cNvPr>
          <p:cNvSpPr/>
          <p:nvPr/>
        </p:nvSpPr>
        <p:spPr>
          <a:xfrm>
            <a:off x="4285459" y="3910577"/>
            <a:ext cx="678712" cy="678712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1B4CC1E-8919-41FB-A781-D23E4B026568}"/>
              </a:ext>
            </a:extLst>
          </p:cNvPr>
          <p:cNvSpPr txBox="1">
            <a:spLocks/>
          </p:cNvSpPr>
          <p:nvPr/>
        </p:nvSpPr>
        <p:spPr>
          <a:xfrm>
            <a:off x="5220095" y="1707105"/>
            <a:ext cx="6547836" cy="5938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заінтересованих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сторінта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додатковеджерелоінформації</a:t>
            </a:r>
            <a:endParaRPr lang="ru-RU" sz="1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39DB2B2-F017-4B6D-85E5-0015047A83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109" y="2628786"/>
            <a:ext cx="946591" cy="946590"/>
          </a:xfrm>
          <a:prstGeom prst="rect">
            <a:avLst/>
          </a:prstGeom>
        </p:spPr>
      </p:pic>
      <p:pic>
        <p:nvPicPr>
          <p:cNvPr id="11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F8913202-6979-48A8-B703-640E62A2A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379" y="1523533"/>
            <a:ext cx="946591" cy="946590"/>
          </a:xfrm>
          <a:prstGeom prst="rect">
            <a:avLst/>
          </a:prstGeom>
        </p:spPr>
      </p:pic>
      <p:pic>
        <p:nvPicPr>
          <p:cNvPr id="12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1F1C7E33-ADC0-4C3E-AC8B-F466E15766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8638" y="3751914"/>
            <a:ext cx="946591" cy="946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65EB0-86C2-491C-8385-6AECEE496BAA}"/>
              </a:ext>
            </a:extLst>
          </p:cNvPr>
          <p:cNvSpPr txBox="1"/>
          <p:nvPr/>
        </p:nvSpPr>
        <p:spPr>
          <a:xfrm>
            <a:off x="-25474" y="2620863"/>
            <a:ext cx="3657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ЧОМУ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ВАЖЛИВО ПРОВОДИТИ ОПИТУВАННЯ?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A34FBFB-DE98-4174-AEB9-4464EC1B0AC5}"/>
              </a:ext>
            </a:extLst>
          </p:cNvPr>
          <p:cNvSpPr txBox="1">
            <a:spLocks/>
          </p:cNvSpPr>
          <p:nvPr/>
        </p:nvSpPr>
        <p:spPr>
          <a:xfrm>
            <a:off x="5221684" y="2869516"/>
            <a:ext cx="6546249" cy="5938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громаді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57FEB0C-5011-4726-B4D0-551BFA5A1094}"/>
              </a:ext>
            </a:extLst>
          </p:cNvPr>
          <p:cNvSpPr txBox="1">
            <a:spLocks/>
          </p:cNvSpPr>
          <p:nvPr/>
        </p:nvSpPr>
        <p:spPr>
          <a:xfrm>
            <a:off x="5261437" y="4083228"/>
            <a:ext cx="6506491" cy="7867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дослідити думку представників бізнесу щодо поточної ситуації інвестиційного клімату та щодо проблем, які ускладнюють розвиток бізнесу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AB0CAB19-B8CF-245C-16AB-38AAC78700F9}"/>
              </a:ext>
            </a:extLst>
          </p:cNvPr>
          <p:cNvSpPr txBox="1">
            <a:spLocks/>
          </p:cNvSpPr>
          <p:nvPr/>
        </p:nvSpPr>
        <p:spPr>
          <a:xfrm>
            <a:off x="5263711" y="5178178"/>
            <a:ext cx="6605268" cy="6362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оцінкою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жителями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endParaRPr lang="uk-UA" sz="180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DD513319-1F1A-4EC7-4F26-F1C35B943C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638" y="4931476"/>
            <a:ext cx="946591" cy="9465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0A6B2078-F977-4782-B388-3C42729BCB0E}"/>
              </a:ext>
            </a:extLst>
          </p:cNvPr>
          <p:cNvSpPr txBox="1">
            <a:spLocks/>
          </p:cNvSpPr>
          <p:nvPr/>
        </p:nvSpPr>
        <p:spPr>
          <a:xfrm>
            <a:off x="5070078" y="405458"/>
            <a:ext cx="2051844" cy="67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АНКЕТ</a:t>
            </a:r>
            <a:r>
              <a:rPr lang="uk-UA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4180" y="4099932"/>
            <a:ext cx="2750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 smtClean="0">
                <a:solidFill>
                  <a:srgbClr val="FF0000"/>
                </a:solidFill>
              </a:rPr>
              <a:t>Анкета опитування мешканців</a:t>
            </a:r>
            <a:endParaRPr lang="uk-UA" sz="1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genciya\Desktop\Інформація Зінчук\СТРАТЕГІЯ 2023\qrcode_docs.google.com (мешканці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574" y="2061642"/>
            <a:ext cx="2092870" cy="209287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726" y="981522"/>
            <a:ext cx="7585776" cy="53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5086" y="333450"/>
            <a:ext cx="14870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  <a:endParaRPr lang="de-DE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3597" y="4027924"/>
            <a:ext cx="216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 smtClean="0">
                <a:solidFill>
                  <a:srgbClr val="FF0000"/>
                </a:solidFill>
              </a:rPr>
              <a:t>Анкета опитування бізнесу</a:t>
            </a:r>
            <a:endParaRPr lang="uk-UA" sz="1500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Agenciya\Desktop\Інформація Зінчук\СТРАТЕГІЯ 2023\qrcode_docs.google.com (підприємці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590" y="1917626"/>
            <a:ext cx="2229106" cy="215944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710" y="855588"/>
            <a:ext cx="7855964" cy="55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05C66A-5672-45D8-A05B-5744D7B9D0B6}"/>
              </a:ext>
            </a:extLst>
          </p:cNvPr>
          <p:cNvSpPr txBox="1">
            <a:spLocks/>
          </p:cNvSpPr>
          <p:nvPr/>
        </p:nvSpPr>
        <p:spPr>
          <a:xfrm>
            <a:off x="3802989" y="435473"/>
            <a:ext cx="6468681" cy="834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ПИТАННЯ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="" xmlns:a16="http://schemas.microsoft.com/office/drawing/2014/main" id="{B7D54AEB-A4C3-26B0-E4DB-36512AC34B42}"/>
              </a:ext>
            </a:extLst>
          </p:cNvPr>
          <p:cNvSpPr/>
          <p:nvPr/>
        </p:nvSpPr>
        <p:spPr>
          <a:xfrm>
            <a:off x="3579451" y="2524611"/>
            <a:ext cx="9206569" cy="526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Основні етапи роботи над розробкою стратегії </a:t>
            </a:r>
            <a:r>
              <a:rPr lang="uk-UA" altLang="uk-UA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розвитку громади</a:t>
            </a:r>
            <a:endParaRPr lang="uk-UA" altLang="uk-UA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F2C26D-E85D-1E0F-EACA-37F4F416C729}"/>
              </a:ext>
            </a:extLst>
          </p:cNvPr>
          <p:cNvSpPr txBox="1"/>
          <p:nvPr/>
        </p:nvSpPr>
        <p:spPr>
          <a:xfrm>
            <a:off x="2524414" y="2346546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02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FDFBB-2C2B-8C0E-EA58-802B6C46BFB0}"/>
              </a:ext>
            </a:extLst>
          </p:cNvPr>
          <p:cNvSpPr txBox="1"/>
          <p:nvPr/>
        </p:nvSpPr>
        <p:spPr>
          <a:xfrm>
            <a:off x="3579451" y="3503214"/>
            <a:ext cx="92065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Проведення соціально-економічного аналізу громади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299A0D-06E5-BF65-EAA7-950C2BAFA65A}"/>
              </a:ext>
            </a:extLst>
          </p:cNvPr>
          <p:cNvSpPr txBox="1"/>
          <p:nvPr/>
        </p:nvSpPr>
        <p:spPr>
          <a:xfrm>
            <a:off x="2524414" y="3317837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03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CDBB53-9951-8654-30EC-2CBEEAA5865E}"/>
              </a:ext>
            </a:extLst>
          </p:cNvPr>
          <p:cNvSpPr txBox="1"/>
          <p:nvPr/>
        </p:nvSpPr>
        <p:spPr>
          <a:xfrm>
            <a:off x="2524414" y="4387110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04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386A63-1E1A-F459-4B70-C5E8125510A8}"/>
              </a:ext>
            </a:extLst>
          </p:cNvPr>
          <p:cNvSpPr txBox="1"/>
          <p:nvPr/>
        </p:nvSpPr>
        <p:spPr>
          <a:xfrm>
            <a:off x="2524414" y="5514206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05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4B303770-77CC-DA48-0771-262E8525CBDA}"/>
              </a:ext>
            </a:extLst>
          </p:cNvPr>
          <p:cNvSpPr/>
          <p:nvPr/>
        </p:nvSpPr>
        <p:spPr>
          <a:xfrm>
            <a:off x="3467131" y="1438228"/>
            <a:ext cx="9828875" cy="526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Важливість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210284-709B-DDF6-A91C-41AA38682464}"/>
              </a:ext>
            </a:extLst>
          </p:cNvPr>
          <p:cNvSpPr txBox="1"/>
          <p:nvPr/>
        </p:nvSpPr>
        <p:spPr>
          <a:xfrm>
            <a:off x="2519647" y="1327353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01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4ADD64-D784-A3BE-595D-43822B6DC6AB}"/>
              </a:ext>
            </a:extLst>
          </p:cNvPr>
          <p:cNvSpPr txBox="1"/>
          <p:nvPr/>
        </p:nvSpPr>
        <p:spPr>
          <a:xfrm>
            <a:off x="3579451" y="4453909"/>
            <a:ext cx="92065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Опитування громадян та бізнесу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061028-65BB-49AF-BCA3-A76B8EC1A7D9}"/>
              </a:ext>
            </a:extLst>
          </p:cNvPr>
          <p:cNvSpPr txBox="1"/>
          <p:nvPr/>
        </p:nvSpPr>
        <p:spPr>
          <a:xfrm>
            <a:off x="3574682" y="5559225"/>
            <a:ext cx="65105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кроки  –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5;p16"/>
          <p:cNvSpPr txBox="1"/>
          <p:nvPr/>
        </p:nvSpPr>
        <p:spPr>
          <a:xfrm>
            <a:off x="241497" y="2133650"/>
            <a:ext cx="1219041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Подальші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кроки  – 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загальний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огляд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графіку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роботи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зі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 smtClean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стратегічного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 smtClean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планування</a:t>
            </a:r>
            <a:endParaRPr lang="ru-RU" sz="4800" b="1" dirty="0">
              <a:latin typeface="Times New Roman" pitchFamily="18" charset="0"/>
              <a:ea typeface="Montserrat Black"/>
              <a:cs typeface="Times New Roman" pitchFamily="18" charset="0"/>
              <a:sym typeface="Montserrat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5;p16"/>
          <p:cNvSpPr txBox="1"/>
          <p:nvPr/>
        </p:nvSpPr>
        <p:spPr>
          <a:xfrm>
            <a:off x="1054646" y="2644190"/>
            <a:ext cx="10515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Важливість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та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актуальність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стратегічного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планування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endParaRPr lang="ru-RU" sz="4800" b="1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2BC27B-B4C6-4A48-8752-B0C5FE292B1A}"/>
              </a:ext>
            </a:extLst>
          </p:cNvPr>
          <p:cNvSpPr txBox="1">
            <a:spLocks/>
          </p:cNvSpPr>
          <p:nvPr/>
        </p:nvSpPr>
        <p:spPr>
          <a:xfrm>
            <a:off x="910630" y="621482"/>
            <a:ext cx="11291725" cy="988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МІСЦЕВІ ОРГАНІЗАЦІЙНО-РОЗПОРЯДЧІ ДОКУМЕНТИ</a:t>
            </a:r>
            <a:endParaRPr lang="x-none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50897-AB79-44F8-A4F2-65D4262BEF3F}"/>
              </a:ext>
            </a:extLst>
          </p:cNvPr>
          <p:cNvSpPr txBox="1"/>
          <p:nvPr/>
        </p:nvSpPr>
        <p:spPr>
          <a:xfrm>
            <a:off x="5735166" y="1917626"/>
            <a:ext cx="576064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Рішення сесії </a:t>
            </a:r>
            <a:r>
              <a:rPr lang="uk-UA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Нетішинської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міської ради 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№35</a:t>
            </a:r>
            <a:r>
              <a:rPr lang="en-US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/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1770 від 03.05.23р. 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Про 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початок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розроблення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проєкту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Стратегії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Нетішинської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міської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територіальної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громади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до 2027 року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»</a:t>
            </a:r>
            <a:endParaRPr lang="uk-UA" sz="2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uk-UA" sz="2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Розпорядження </a:t>
            </a:r>
            <a:r>
              <a:rPr lang="uk-UA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Нетішинського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міського голови 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№97/2023-р від 11.05.2023 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Про робочу групу з підготовки </a:t>
            </a:r>
            <a:r>
              <a:rPr lang="uk-UA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проєкту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Стратегії розвитку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Нетішинської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міської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територіальної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громади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до 2027 року</a:t>
            </a:r>
            <a:r>
              <a:rPr lang="uk-UA" sz="2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»</a:t>
            </a:r>
            <a:endParaRPr lang="uk-UA" sz="2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uk-UA" sz="2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genciya\Downloads\photo_5449460965251860097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630" y="1989634"/>
            <a:ext cx="4591497" cy="29450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18FF019A-B7E9-4B76-A0F7-5069EB0AB52E}"/>
              </a:ext>
            </a:extLst>
          </p:cNvPr>
          <p:cNvSpPr/>
          <p:nvPr/>
        </p:nvSpPr>
        <p:spPr>
          <a:xfrm>
            <a:off x="2099083" y="1865309"/>
            <a:ext cx="4220227" cy="70788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Суспільно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узгоджена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розвитку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F72574-2FA6-4D7C-B026-E05D339AB15D}"/>
              </a:ext>
            </a:extLst>
          </p:cNvPr>
          <p:cNvSpPr txBox="1"/>
          <p:nvPr/>
        </p:nvSpPr>
        <p:spPr>
          <a:xfrm>
            <a:off x="1058118" y="1773610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01 </a:t>
            </a:r>
            <a:endParaRPr lang="ru-RU" sz="4000" dirty="0">
              <a:solidFill>
                <a:schemeClr val="bg1"/>
              </a:solidFill>
              <a:latin typeface="Montserrat SemiBold" panose="000007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B41686-6F34-4AC4-8AEC-A735F1EC75D7}"/>
              </a:ext>
            </a:extLst>
          </p:cNvPr>
          <p:cNvSpPr txBox="1"/>
          <p:nvPr/>
        </p:nvSpPr>
        <p:spPr>
          <a:xfrm>
            <a:off x="2113156" y="3292121"/>
            <a:ext cx="37356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мешканцям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зацікавленим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сторонам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долучитись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ru-RU" altLang="uk-UA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9A27AC-952B-464C-B3BF-272846FD6006}"/>
              </a:ext>
            </a:extLst>
          </p:cNvPr>
          <p:cNvSpPr txBox="1"/>
          <p:nvPr/>
        </p:nvSpPr>
        <p:spPr>
          <a:xfrm>
            <a:off x="2113156" y="4966878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Окреслює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чіткий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ru-RU" altLang="uk-UA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21F680-A0BF-4149-AFC7-A6F2A965D1ED}"/>
              </a:ext>
            </a:extLst>
          </p:cNvPr>
          <p:cNvSpPr txBox="1"/>
          <p:nvPr/>
        </p:nvSpPr>
        <p:spPr>
          <a:xfrm>
            <a:off x="1058118" y="3311561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02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9DA97-793F-49DE-ACD1-F30617F9E85C}"/>
              </a:ext>
            </a:extLst>
          </p:cNvPr>
          <p:cNvSpPr txBox="1"/>
          <p:nvPr/>
        </p:nvSpPr>
        <p:spPr>
          <a:xfrm>
            <a:off x="1058118" y="4849512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03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A4FC1B-F209-4617-8D4F-E63DDB03332C}"/>
              </a:ext>
            </a:extLst>
          </p:cNvPr>
          <p:cNvSpPr/>
          <p:nvPr/>
        </p:nvSpPr>
        <p:spPr>
          <a:xfrm>
            <a:off x="7510519" y="1780901"/>
            <a:ext cx="4921391" cy="707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прозору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конкуренцію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altLang="uk-UA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har char="•"/>
            </a:pPr>
            <a:endParaRPr lang="ru-RU" sz="2000" i="0" dirty="0">
              <a:solidFill>
                <a:srgbClr val="080808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F5BFC5-E529-4297-98FC-AC510D8F234F}"/>
              </a:ext>
            </a:extLst>
          </p:cNvPr>
          <p:cNvSpPr txBox="1"/>
          <p:nvPr/>
        </p:nvSpPr>
        <p:spPr>
          <a:xfrm>
            <a:off x="6495306" y="1773610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04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55DCBC-926C-4149-AD62-76F98AA989E4}"/>
              </a:ext>
            </a:extLst>
          </p:cNvPr>
          <p:cNvSpPr txBox="1"/>
          <p:nvPr/>
        </p:nvSpPr>
        <p:spPr>
          <a:xfrm>
            <a:off x="7550344" y="3207713"/>
            <a:ext cx="3931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акумулювати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проривні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розпорошення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endParaRPr lang="ru-RU" altLang="uk-UA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A25DC6-39A5-40A5-AA3F-F120AABBE508}"/>
              </a:ext>
            </a:extLst>
          </p:cNvPr>
          <p:cNvSpPr txBox="1"/>
          <p:nvPr/>
        </p:nvSpPr>
        <p:spPr>
          <a:xfrm>
            <a:off x="7550344" y="4809211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Підвищує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конкурентоспроможність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залученні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altLang="uk-UA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0940DB-A12F-49A9-AD44-5900C934291F}"/>
              </a:ext>
            </a:extLst>
          </p:cNvPr>
          <p:cNvSpPr txBox="1"/>
          <p:nvPr/>
        </p:nvSpPr>
        <p:spPr>
          <a:xfrm>
            <a:off x="6495306" y="3311561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05</a:t>
            </a:r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 </a:t>
            </a:r>
            <a:endParaRPr lang="ru-RU" sz="4000" dirty="0">
              <a:latin typeface="Montserrat Black" panose="00000A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267C5A-3C23-4A26-B317-9F90044431A3}"/>
              </a:ext>
            </a:extLst>
          </p:cNvPr>
          <p:cNvSpPr txBox="1"/>
          <p:nvPr/>
        </p:nvSpPr>
        <p:spPr>
          <a:xfrm>
            <a:off x="6495306" y="4849512"/>
            <a:ext cx="909895" cy="707886"/>
          </a:xfrm>
          <a:prstGeom prst="rect">
            <a:avLst/>
          </a:prstGeom>
          <a:solidFill>
            <a:srgbClr val="4D64A9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4000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06 </a:t>
            </a:r>
            <a:endParaRPr lang="ru-RU" sz="4000" dirty="0">
              <a:solidFill>
                <a:schemeClr val="bg1"/>
              </a:solidFill>
              <a:latin typeface="Montserrat SemiBold" panose="000007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8" name="Titel 3">
            <a:extLst>
              <a:ext uri="{FF2B5EF4-FFF2-40B4-BE49-F238E27FC236}">
                <a16:creationId xmlns:a16="http://schemas.microsoft.com/office/drawing/2014/main" xmlns="" id="{22013D65-1736-4B6A-AFF3-664D2F86F8BF}"/>
              </a:ext>
            </a:extLst>
          </p:cNvPr>
          <p:cNvSpPr txBox="1">
            <a:spLocks/>
          </p:cNvSpPr>
          <p:nvPr/>
        </p:nvSpPr>
        <p:spPr>
          <a:xfrm>
            <a:off x="2583419" y="1043759"/>
            <a:ext cx="8984395" cy="801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ru-RU" altLang="uk-UA" sz="32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ЧОМУ ПОТРІБНО ЗАЙМАТИСЯ СТРАТЕГІЧНИМ ПЛАНУВАННЯМ?</a:t>
            </a:r>
          </a:p>
          <a:p>
            <a: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</a:rPr>
              <a:t/>
            </a:r>
            <a:br>
              <a:rPr lang="uk-UA" altLang="uk-UA" sz="4000" dirty="0">
                <a:solidFill>
                  <a:srgbClr val="080808"/>
                </a:solidFill>
                <a:latin typeface="Montserrat Black" panose="00000A00000000000000" pitchFamily="2" charset="-52"/>
              </a:rPr>
            </a:br>
            <a:endParaRPr lang="de-DE" sz="4000" dirty="0">
              <a:solidFill>
                <a:srgbClr val="080808"/>
              </a:solidFill>
              <a:latin typeface="Montserrat Black" panose="00000A00000000000000" pitchFamily="2" charset="-5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2BC27B-B4C6-4A48-8752-B0C5FE292B1A}"/>
              </a:ext>
            </a:extLst>
          </p:cNvPr>
          <p:cNvSpPr txBox="1">
            <a:spLocks/>
          </p:cNvSpPr>
          <p:nvPr/>
        </p:nvSpPr>
        <p:spPr>
          <a:xfrm>
            <a:off x="622598" y="549474"/>
            <a:ext cx="11233248" cy="438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71940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just"/>
            <a:r>
              <a:rPr lang="uk-UA" sz="3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НОРМАТИВНО-ПРАВОВА </a:t>
            </a:r>
            <a:r>
              <a:rPr lang="uk-UA" sz="3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ОСНОВА </a:t>
            </a:r>
            <a:r>
              <a:rPr lang="uk-UA" sz="3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СТРАТЕГУВАННЯ</a:t>
            </a:r>
            <a:endParaRPr lang="x-none" sz="3000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50897-AB79-44F8-A4F2-65D4262BEF3F}"/>
              </a:ext>
            </a:extLst>
          </p:cNvPr>
          <p:cNvSpPr txBox="1"/>
          <p:nvPr/>
        </p:nvSpPr>
        <p:spPr>
          <a:xfrm>
            <a:off x="1140720" y="1393196"/>
            <a:ext cx="85177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Закон України «Про місцеве самоврядування в Україні»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№ 280/97-ВР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</a:t>
            </a:r>
            <a:r>
              <a:rPr lang="uk-UA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акон України «Про внесення змін до деяких законодавчих актів України щодо засад державної регіональної політики та політики відновлення регіонів і територій</a:t>
            </a:r>
            <a:r>
              <a:rPr lang="uk-UA" sz="2000" dirty="0">
                <a:solidFill>
                  <a:srgbClr val="333333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»</a:t>
            </a:r>
            <a:r>
              <a:rPr lang="uk-UA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3"/>
              </a:rPr>
              <a:t>№ 2389-</a:t>
            </a:r>
            <a:r>
              <a:rPr lang="en-US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3"/>
              </a:rPr>
              <a:t>IX</a:t>
            </a:r>
            <a:endParaRPr lang="uk-UA" sz="2000" dirty="0">
              <a:effectLst/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Закон України «Про засади державної регіональної політики» </a:t>
            </a:r>
            <a:r>
              <a:rPr lang="en-US" sz="2000" dirty="0">
                <a:solidFill>
                  <a:srgbClr val="333333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4"/>
              </a:rPr>
              <a:t>№ 156-VIII</a:t>
            </a:r>
            <a:endParaRPr lang="uk-UA" sz="2000" dirty="0">
              <a:solidFill>
                <a:srgbClr val="333333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Закон України «Про стратегічну екологічну оцінку» </a:t>
            </a:r>
            <a:r>
              <a:rPr lang="en-US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5"/>
              </a:rPr>
              <a:t>№ 2354-VIII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Указ Президента </a:t>
            </a:r>
            <a:r>
              <a:rPr lang="uk-UA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України «Про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Цілі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сталого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до 2030 року</a:t>
            </a:r>
            <a:r>
              <a:rPr lang="uk-UA" sz="20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6"/>
              </a:rPr>
              <a:t>№722/2019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6" name="Picture 2" descr="Законодавство | Управління гуманітарної політики Луцької районної державної  адміністрації Волинської області">
            <a:extLst>
              <a:ext uri="{FF2B5EF4-FFF2-40B4-BE49-F238E27FC236}">
                <a16:creationId xmlns:a16="http://schemas.microsoft.com/office/drawing/2014/main" xmlns="" id="{218C841B-F28F-4FCC-99DE-893CC051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7573" y="2061642"/>
            <a:ext cx="24482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571048-74A9-4954-BF19-E38C572EE13C}"/>
              </a:ext>
            </a:extLst>
          </p:cNvPr>
          <p:cNvSpPr txBox="1"/>
          <p:nvPr/>
        </p:nvSpPr>
        <p:spPr>
          <a:xfrm>
            <a:off x="1126654" y="4544754"/>
            <a:ext cx="112595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Методичні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рекомендації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порядку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розроблення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затвердження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проведення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моніторингу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стратегій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територіальних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громад,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затверджені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Наказом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Мінрегіону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21.12.2022 р.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8"/>
              </a:rPr>
              <a:t>№ 265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Державна стратегія регіонального розвитку на 2021-2027 роки (ПКМУ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5 </a:t>
            </a:r>
            <a:r>
              <a:rPr lang="ru-RU" sz="2000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серпня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2020 р. </a:t>
            </a:r>
            <a:r>
              <a:rPr lang="ru-RU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hlinkClick r:id="rId9"/>
              </a:rPr>
              <a:t>№ 695</a:t>
            </a:r>
            <a:r>
              <a:rPr lang="uk-UA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5;p16"/>
          <p:cNvSpPr txBox="1"/>
          <p:nvPr/>
        </p:nvSpPr>
        <p:spPr>
          <a:xfrm>
            <a:off x="694606" y="2645778"/>
            <a:ext cx="111227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Основні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етапи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роботи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над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розробкою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стратегії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розвитку</a:t>
            </a:r>
            <a:endParaRPr lang="ru-RU" sz="4800" b="1" dirty="0">
              <a:latin typeface="Times New Roman" pitchFamily="18" charset="0"/>
              <a:ea typeface="Montserrat Black"/>
              <a:cs typeface="Times New Roman" pitchFamily="18" charset="0"/>
              <a:sym typeface="Montserrat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22" y="669004"/>
            <a:ext cx="10637284" cy="585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5;p16"/>
          <p:cNvSpPr txBox="1"/>
          <p:nvPr/>
        </p:nvSpPr>
        <p:spPr>
          <a:xfrm>
            <a:off x="1067682" y="2421682"/>
            <a:ext cx="111227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Проведення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соціально-економічного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аналізу</a:t>
            </a:r>
            <a:r>
              <a:rPr lang="ru-RU" sz="4800" b="1" dirty="0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 </a:t>
            </a:r>
            <a:r>
              <a:rPr lang="ru-RU" sz="4800" b="1" dirty="0" err="1">
                <a:latin typeface="Times New Roman" pitchFamily="18" charset="0"/>
                <a:ea typeface="Montserrat Black"/>
                <a:cs typeface="Times New Roman" pitchFamily="18" charset="0"/>
                <a:sym typeface="Montserrat Black"/>
              </a:rPr>
              <a:t>громади</a:t>
            </a:r>
            <a:endParaRPr lang="ru-RU" sz="4800" b="1" dirty="0">
              <a:latin typeface="Times New Roman" pitchFamily="18" charset="0"/>
              <a:ea typeface="Montserrat Black"/>
              <a:cs typeface="Times New Roman" pitchFamily="18" charset="0"/>
              <a:sym typeface="Montserrat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1890</TotalTime>
  <Words>913</Words>
  <Application>Microsoft Office PowerPoint</Application>
  <PresentationFormat>Произвольный</PresentationFormat>
  <Paragraphs>113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Agenciya</dc:creator>
  <cp:lastModifiedBy>Agenciya</cp:lastModifiedBy>
  <cp:revision>140</cp:revision>
  <dcterms:created xsi:type="dcterms:W3CDTF">2023-04-11T06:48:47Z</dcterms:created>
  <dcterms:modified xsi:type="dcterms:W3CDTF">2023-06-07T06:41:09Z</dcterms:modified>
</cp:coreProperties>
</file>